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7" r:id="rId3"/>
    <p:sldId id="265" r:id="rId4"/>
    <p:sldId id="278" r:id="rId5"/>
    <p:sldId id="275" r:id="rId6"/>
    <p:sldId id="276" r:id="rId7"/>
    <p:sldId id="303" r:id="rId8"/>
    <p:sldId id="304" r:id="rId9"/>
    <p:sldId id="305" r:id="rId10"/>
    <p:sldId id="306" r:id="rId11"/>
    <p:sldId id="307" r:id="rId12"/>
    <p:sldId id="287" r:id="rId13"/>
    <p:sldId id="271" r:id="rId14"/>
    <p:sldId id="285" r:id="rId15"/>
    <p:sldId id="301" r:id="rId16"/>
    <p:sldId id="268" r:id="rId17"/>
    <p:sldId id="302" r:id="rId18"/>
    <p:sldId id="310" r:id="rId19"/>
    <p:sldId id="312" r:id="rId20"/>
    <p:sldId id="259" r:id="rId21"/>
    <p:sldId id="274" r:id="rId22"/>
    <p:sldId id="289" r:id="rId23"/>
    <p:sldId id="314" r:id="rId24"/>
    <p:sldId id="316" r:id="rId25"/>
    <p:sldId id="318" r:id="rId26"/>
    <p:sldId id="315" r:id="rId27"/>
    <p:sldId id="273" r:id="rId28"/>
    <p:sldId id="317" r:id="rId29"/>
    <p:sldId id="280" r:id="rId30"/>
    <p:sldId id="313" r:id="rId31"/>
    <p:sldId id="267" r:id="rId32"/>
    <p:sldId id="284" r:id="rId33"/>
    <p:sldId id="296" r:id="rId34"/>
    <p:sldId id="308" r:id="rId35"/>
    <p:sldId id="309" r:id="rId36"/>
    <p:sldId id="31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77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1A126-258E-3147-8614-92A25ADE8E77}" type="datetimeFigureOut">
              <a:rPr lang="en-US" smtClean="0"/>
              <a:t>8/8/19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088DE-223B-A54D-B99E-4CFD6FE98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7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885454" y="8686288"/>
            <a:ext cx="2972548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501219-392D-40AB-AF82-56491B3486B3}" type="slidenum">
              <a:rPr lang="en-AU" sz="1200">
                <a:cs typeface="Arial" pitchFamily="34" charset="0"/>
              </a:rPr>
              <a:pPr algn="r"/>
              <a:t>22</a:t>
            </a:fld>
            <a:endParaRPr lang="en-AU" sz="1200"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Make the rules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Relevant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Positive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ea typeface="ＭＳ Ｐゴシック" pitchFamily="34" charset="-128"/>
              </a:rPr>
              <a:t>Measureable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05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rgbClr val="FFFFFF"/>
            </a:gs>
            <a:gs pos="5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8/8/19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880292"/>
          </a:xfrm>
        </p:spPr>
        <p:txBody>
          <a:bodyPr/>
          <a:lstStyle/>
          <a:p>
            <a:pPr algn="l"/>
            <a:r>
              <a:rPr lang="en-US" dirty="0"/>
              <a:t>	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8871" y="803262"/>
            <a:ext cx="8305800" cy="2367337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  <a:effectLst/>
              </a:rPr>
              <a:t>Building Resilience &amp; Responding to Anxiety: </a:t>
            </a:r>
            <a:br>
              <a:rPr lang="en-NZ" dirty="0">
                <a:solidFill>
                  <a:schemeClr val="bg1"/>
                </a:solidFill>
                <a:effectLst/>
              </a:rPr>
            </a:br>
            <a:r>
              <a:rPr lang="en-US" i="1" dirty="0">
                <a:solidFill>
                  <a:schemeClr val="bg1"/>
                </a:solidFill>
                <a:effectLst/>
              </a:rPr>
              <a:t>An evening of Positive Behaviour Tips &amp; Techniques</a:t>
            </a:r>
            <a:endParaRPr lang="en-NZ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F3CDA-79F4-894D-8E0A-7B68E4240F81}"/>
              </a:ext>
            </a:extLst>
          </p:cNvPr>
          <p:cNvSpPr txBox="1"/>
          <p:nvPr/>
        </p:nvSpPr>
        <p:spPr>
          <a:xfrm>
            <a:off x="1319514" y="4155311"/>
            <a:ext cx="685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Pegasus Bay School– 6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August, 2019</a:t>
            </a:r>
          </a:p>
        </p:txBody>
      </p:sp>
    </p:spTree>
    <p:extLst>
      <p:ext uri="{BB962C8B-B14F-4D97-AF65-F5344CB8AC3E}">
        <p14:creationId xmlns:p14="http://schemas.microsoft.com/office/powerpoint/2010/main" val="24517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Some of the ways we judge ourselves and feel judged by others as parents....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positive experiences does my child get?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Does my child cry or get upset during the day?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Does my child do as many activities as their peers?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Does my child experience disappointment?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Has my child received a negative consequence?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Was my child treated fairly (based on their story)?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Were they believed?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I’m a parent and I get it....</a:t>
            </a:r>
          </a:p>
        </p:txBody>
      </p:sp>
    </p:spTree>
    <p:extLst>
      <p:ext uri="{BB962C8B-B14F-4D97-AF65-F5344CB8AC3E}">
        <p14:creationId xmlns:p14="http://schemas.microsoft.com/office/powerpoint/2010/main" val="22875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I’ve seen kids who...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Go from happy and settled at 2:55 to hysterical and in tears when mum arrives...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Who never settle at pre-school because a parent is (themselves) unable to leave their child.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Who create stories about their day that simply didn’t happen.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Are unable to accept ANY responsibility for their actions.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Become overly dependent on others to solve their problems/challenges 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What are the possible flow-on impacts from such approaches?</a:t>
            </a:r>
          </a:p>
        </p:txBody>
      </p:sp>
    </p:spTree>
    <p:extLst>
      <p:ext uri="{BB962C8B-B14F-4D97-AF65-F5344CB8AC3E}">
        <p14:creationId xmlns:p14="http://schemas.microsoft.com/office/powerpoint/2010/main" val="22875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When we try to appease/pacify/solve problems for our children.....what is our goal?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What is the message we are sending them?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What is the world we are preparing them to live in and that they will be entering in a few short years?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Short-Term Pain vs. Long-Term Gain</a:t>
            </a:r>
          </a:p>
        </p:txBody>
      </p:sp>
    </p:spTree>
    <p:extLst>
      <p:ext uri="{BB962C8B-B14F-4D97-AF65-F5344CB8AC3E}">
        <p14:creationId xmlns:p14="http://schemas.microsoft.com/office/powerpoint/2010/main" val="21590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Don’t panic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What follow are some ideas / suggestions...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So what do we do to build resilience and reduce anxiety?!?!?!</a:t>
            </a:r>
          </a:p>
        </p:txBody>
      </p:sp>
    </p:spTree>
    <p:extLst>
      <p:ext uri="{BB962C8B-B14F-4D97-AF65-F5344CB8AC3E}">
        <p14:creationId xmlns:p14="http://schemas.microsoft.com/office/powerpoint/2010/main" val="35104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How about teaching our children the difference between equality and equity....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</a:rPr>
              <a:t>It’s not FAIR!!!!!!!</a:t>
            </a:r>
          </a:p>
        </p:txBody>
      </p:sp>
    </p:spTree>
    <p:extLst>
      <p:ext uri="{BB962C8B-B14F-4D97-AF65-F5344CB8AC3E}">
        <p14:creationId xmlns:p14="http://schemas.microsoft.com/office/powerpoint/2010/main" val="135508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10-29 at 11.48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1" b="1268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32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	Equality				Equity</a:t>
            </a:r>
          </a:p>
        </p:txBody>
      </p:sp>
    </p:spTree>
    <p:extLst>
      <p:ext uri="{BB962C8B-B14F-4D97-AF65-F5344CB8AC3E}">
        <p14:creationId xmlns:p14="http://schemas.microsoft.com/office/powerpoint/2010/main" val="118995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Giving children choices is very empowering</a:t>
            </a:r>
          </a:p>
          <a:p>
            <a:r>
              <a:rPr lang="en-US" dirty="0"/>
              <a:t>We choose the choices</a:t>
            </a:r>
          </a:p>
          <a:p>
            <a:r>
              <a:rPr lang="en-US" dirty="0"/>
              <a:t>Then....we don’t care which choice they choose</a:t>
            </a:r>
          </a:p>
          <a:p>
            <a:r>
              <a:rPr lang="en-US" dirty="0"/>
              <a:t>Can spend the whole day simply giving options</a:t>
            </a:r>
          </a:p>
          <a:p>
            <a:r>
              <a:rPr lang="en-US" dirty="0"/>
              <a:t>Works all the way up through and including teenagers.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Picture 3" descr="Equality vs equ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22"/>
            <a:ext cx="9144000" cy="52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9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That’s true </a:t>
            </a:r>
            <a:r>
              <a:rPr lang="mr-IN" sz="3200" dirty="0">
                <a:solidFill>
                  <a:srgbClr val="000000"/>
                </a:solidFill>
              </a:rPr>
              <a:t>–</a:t>
            </a:r>
            <a:r>
              <a:rPr lang="en-US" sz="3200" dirty="0">
                <a:solidFill>
                  <a:srgbClr val="000000"/>
                </a:solidFill>
              </a:rPr>
              <a:t> so what are </a:t>
            </a:r>
            <a:r>
              <a:rPr lang="en-US" sz="5400" dirty="0">
                <a:solidFill>
                  <a:srgbClr val="000000"/>
                </a:solidFill>
              </a:rPr>
              <a:t>YOU </a:t>
            </a:r>
            <a:r>
              <a:rPr lang="en-US" sz="3200" dirty="0">
                <a:solidFill>
                  <a:srgbClr val="000000"/>
                </a:solidFill>
              </a:rPr>
              <a:t>going to do about it?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Shift the focus from </a:t>
            </a:r>
            <a:r>
              <a:rPr lang="en-US" sz="3200" b="1" u="sng" dirty="0">
                <a:solidFill>
                  <a:srgbClr val="000000"/>
                </a:solidFill>
              </a:rPr>
              <a:t>out</a:t>
            </a:r>
            <a:r>
              <a:rPr lang="en-US" sz="3200" dirty="0">
                <a:solidFill>
                  <a:srgbClr val="000000"/>
                </a:solidFill>
              </a:rPr>
              <a:t> of our control to </a:t>
            </a:r>
            <a:r>
              <a:rPr lang="en-US" sz="3200" b="1" u="sng" dirty="0">
                <a:solidFill>
                  <a:srgbClr val="000000"/>
                </a:solidFill>
              </a:rPr>
              <a:t>within </a:t>
            </a:r>
            <a:r>
              <a:rPr lang="en-US" sz="3200" dirty="0">
                <a:solidFill>
                  <a:srgbClr val="000000"/>
                </a:solidFill>
              </a:rPr>
              <a:t>our control...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</a:rPr>
              <a:t>It’s not FAIR!!!!!!!</a:t>
            </a:r>
          </a:p>
        </p:txBody>
      </p:sp>
    </p:spTree>
    <p:extLst>
      <p:ext uri="{BB962C8B-B14F-4D97-AF65-F5344CB8AC3E}">
        <p14:creationId xmlns:p14="http://schemas.microsoft.com/office/powerpoint/2010/main" val="3706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Our job as ADULTS is to establish and maintain boundaries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Sometimes its HOW you give the message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It does get easier...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</a:rPr>
              <a:t>Saying no...</a:t>
            </a:r>
          </a:p>
        </p:txBody>
      </p:sp>
    </p:spTree>
    <p:extLst>
      <p:ext uri="{BB962C8B-B14F-4D97-AF65-F5344CB8AC3E}">
        <p14:creationId xmlns:p14="http://schemas.microsoft.com/office/powerpoint/2010/main" val="13247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What’s the future prognosis if we struggle to do this?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Have to experience failure in order to understand success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“Inoculating for future failures...”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Saying NO / Disappointment</a:t>
            </a:r>
          </a:p>
        </p:txBody>
      </p:sp>
    </p:spTree>
    <p:extLst>
      <p:ext uri="{BB962C8B-B14F-4D97-AF65-F5344CB8AC3E}">
        <p14:creationId xmlns:p14="http://schemas.microsoft.com/office/powerpoint/2010/main" val="2995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Compliant</a:t>
            </a:r>
          </a:p>
          <a:p>
            <a:r>
              <a:rPr lang="en-US" dirty="0">
                <a:solidFill>
                  <a:schemeClr val="bg1"/>
                </a:solidFill>
              </a:rPr>
              <a:t>Positive</a:t>
            </a:r>
          </a:p>
          <a:p>
            <a:r>
              <a:rPr lang="en-US" dirty="0">
                <a:solidFill>
                  <a:schemeClr val="bg1"/>
                </a:solidFill>
              </a:rPr>
              <a:t>Risk-taker</a:t>
            </a:r>
          </a:p>
          <a:p>
            <a:r>
              <a:rPr lang="en-US" dirty="0">
                <a:solidFill>
                  <a:schemeClr val="bg1"/>
                </a:solidFill>
              </a:rPr>
              <a:t>Hard-working</a:t>
            </a:r>
          </a:p>
          <a:p>
            <a:r>
              <a:rPr lang="en-US" dirty="0">
                <a:solidFill>
                  <a:schemeClr val="bg1"/>
                </a:solidFill>
              </a:rPr>
              <a:t>Sense of </a:t>
            </a:r>
            <a:r>
              <a:rPr lang="en-US" dirty="0" err="1">
                <a:solidFill>
                  <a:schemeClr val="bg1"/>
                </a:solidFill>
              </a:rPr>
              <a:t>humour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Happy</a:t>
            </a:r>
          </a:p>
          <a:p>
            <a:r>
              <a:rPr lang="en-US" dirty="0">
                <a:solidFill>
                  <a:schemeClr val="bg1"/>
                </a:solidFill>
              </a:rPr>
              <a:t>Engaged</a:t>
            </a:r>
          </a:p>
          <a:p>
            <a:r>
              <a:rPr lang="en-US" dirty="0">
                <a:solidFill>
                  <a:schemeClr val="bg1"/>
                </a:solidFill>
              </a:rPr>
              <a:t>Able to focus</a:t>
            </a:r>
          </a:p>
          <a:p>
            <a:r>
              <a:rPr lang="en-US" dirty="0">
                <a:solidFill>
                  <a:schemeClr val="bg1"/>
                </a:solidFill>
              </a:rPr>
              <a:t>Learns from mistakes</a:t>
            </a:r>
          </a:p>
          <a:p>
            <a:r>
              <a:rPr lang="en-US" dirty="0">
                <a:solidFill>
                  <a:schemeClr val="bg1"/>
                </a:solidFill>
              </a:rPr>
              <a:t>Can solve their own problems</a:t>
            </a:r>
          </a:p>
          <a:p>
            <a:r>
              <a:rPr lang="en-US" dirty="0">
                <a:solidFill>
                  <a:schemeClr val="bg1"/>
                </a:solidFill>
              </a:rPr>
              <a:t>Can admit their mistakes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Ideal Child....</a:t>
            </a:r>
          </a:p>
        </p:txBody>
      </p:sp>
    </p:spTree>
    <p:extLst>
      <p:ext uri="{BB962C8B-B14F-4D97-AF65-F5344CB8AC3E}">
        <p14:creationId xmlns:p14="http://schemas.microsoft.com/office/powerpoint/2010/main" val="40825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How and when do we expect children to learn how to recover / bounce back (resilience) from disappointment if they don’t practice it?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Talk about what can be learned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 or what needs to happen the next time in order to experience success.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Disappointment </a:t>
            </a:r>
            <a:r>
              <a:rPr lang="mr-IN" dirty="0">
                <a:solidFill>
                  <a:srgbClr val="000000"/>
                </a:solidFill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 making it work</a:t>
            </a:r>
          </a:p>
        </p:txBody>
      </p:sp>
    </p:spTree>
    <p:extLst>
      <p:ext uri="{BB962C8B-B14F-4D97-AF65-F5344CB8AC3E}">
        <p14:creationId xmlns:p14="http://schemas.microsoft.com/office/powerpoint/2010/main" val="19785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Develop and reinforce expectations with logical consequences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r>
              <a:rPr lang="en-NZ" dirty="0">
                <a:solidFill>
                  <a:srgbClr val="000000"/>
                </a:solidFill>
                <a:latin typeface="Calibri" charset="0"/>
              </a:rPr>
              <a:t>I think of it as a simple three-step model...</a:t>
            </a:r>
          </a:p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r>
              <a:rPr lang="en-NZ" dirty="0">
                <a:solidFill>
                  <a:srgbClr val="000000"/>
                </a:solidFill>
                <a:latin typeface="Calibri" charset="0"/>
              </a:rPr>
              <a:t>Step 1: Develop and make explicit your expectations in all settings and at all times...</a:t>
            </a:r>
          </a:p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1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733B5A7-CFAB-4B92-8082-DD07D86E297A}" type="slidenum">
              <a:rPr lang="en-US" sz="1400">
                <a:latin typeface="Arial Black" pitchFamily="34" charset="0"/>
                <a:ea typeface="Osaka" pitchFamily="-107" charset="-128"/>
                <a:cs typeface="Arial" pitchFamily="34" charset="0"/>
              </a:rPr>
              <a:pPr algn="r"/>
              <a:t>22</a:t>
            </a:fld>
            <a:endParaRPr lang="en-US" sz="1400">
              <a:latin typeface="Arial Black" pitchFamily="34" charset="0"/>
              <a:ea typeface="Osaka" pitchFamily="-107" charset="-128"/>
              <a:cs typeface="Arial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 r="39560" b="41331"/>
          <a:stretch>
            <a:fillRect/>
          </a:stretch>
        </p:blipFill>
        <p:spPr bwMode="auto">
          <a:xfrm>
            <a:off x="4139952" y="608256"/>
            <a:ext cx="5004048" cy="603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323" name="Text Box 3"/>
          <p:cNvSpPr txBox="1">
            <a:spLocks noChangeArrowheads="1"/>
          </p:cNvSpPr>
          <p:nvPr/>
        </p:nvSpPr>
        <p:spPr bwMode="auto">
          <a:xfrm>
            <a:off x="611188" y="1700214"/>
            <a:ext cx="1584325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Don’t Just </a:t>
            </a:r>
          </a:p>
          <a:p>
            <a:pPr>
              <a:defRPr/>
            </a:pPr>
            <a:r>
              <a:rPr lang="en-AU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Tell Them </a:t>
            </a:r>
          </a:p>
          <a:p>
            <a:pPr>
              <a:defRPr/>
            </a:pPr>
            <a:r>
              <a:rPr lang="en-AU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What Not </a:t>
            </a:r>
          </a:p>
          <a:p>
            <a:pPr>
              <a:defRPr/>
            </a:pPr>
            <a:r>
              <a:rPr lang="en-AU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To Do…</a:t>
            </a:r>
          </a:p>
        </p:txBody>
      </p:sp>
      <p:sp>
        <p:nvSpPr>
          <p:cNvPr id="1336325" name="Text Box 5"/>
          <p:cNvSpPr txBox="1">
            <a:spLocks noChangeArrowheads="1"/>
          </p:cNvSpPr>
          <p:nvPr/>
        </p:nvSpPr>
        <p:spPr bwMode="auto">
          <a:xfrm>
            <a:off x="1763713" y="4005264"/>
            <a:ext cx="1655763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…Teach Them </a:t>
            </a:r>
          </a:p>
          <a:p>
            <a:pPr>
              <a:defRPr/>
            </a:pPr>
            <a:r>
              <a:rPr lang="en-AU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What You </a:t>
            </a:r>
          </a:p>
          <a:p>
            <a:pPr>
              <a:defRPr/>
            </a:pPr>
            <a:r>
              <a:rPr lang="en-AU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Want Them To Do Instead!</a:t>
            </a:r>
          </a:p>
        </p:txBody>
      </p:sp>
    </p:spTree>
    <p:extLst>
      <p:ext uri="{BB962C8B-B14F-4D97-AF65-F5344CB8AC3E}">
        <p14:creationId xmlns:p14="http://schemas.microsoft.com/office/powerpoint/2010/main" val="1878797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23" grpId="0"/>
      <p:bldP spid="13363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Develop and reinforce expectations with logical consequences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r>
              <a:rPr lang="en-NZ" dirty="0">
                <a:solidFill>
                  <a:srgbClr val="000000"/>
                </a:solidFill>
                <a:latin typeface="Calibri" charset="0"/>
              </a:rPr>
              <a:t>I think of it as a simple three-step model...</a:t>
            </a:r>
          </a:p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r>
              <a:rPr lang="en-NZ" dirty="0">
                <a:solidFill>
                  <a:srgbClr val="000000"/>
                </a:solidFill>
                <a:latin typeface="Calibri" charset="0"/>
              </a:rPr>
              <a:t>Step 1: Develop and make explicit your expectations in all settings and at all times...</a:t>
            </a:r>
          </a:p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r>
              <a:rPr lang="en-NZ" dirty="0">
                <a:solidFill>
                  <a:srgbClr val="000000"/>
                </a:solidFill>
                <a:latin typeface="Calibri" charset="0"/>
              </a:rPr>
              <a:t>Step 2: Let your children know what happens when they get it right...</a:t>
            </a:r>
          </a:p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Use When....Then....</a:t>
            </a:r>
          </a:p>
          <a:p>
            <a:r>
              <a:rPr lang="en-US" dirty="0">
                <a:solidFill>
                  <a:schemeClr val="bg1"/>
                </a:solidFill>
              </a:rPr>
              <a:t>This is a great default strategy</a:t>
            </a:r>
          </a:p>
          <a:p>
            <a:r>
              <a:rPr lang="en-US" dirty="0">
                <a:solidFill>
                  <a:schemeClr val="bg1"/>
                </a:solidFill>
              </a:rPr>
              <a:t>Works to develop </a:t>
            </a:r>
            <a:r>
              <a:rPr lang="en-US" dirty="0" err="1">
                <a:solidFill>
                  <a:schemeClr val="bg1"/>
                </a:solidFill>
              </a:rPr>
              <a:t>childrens</a:t>
            </a:r>
            <a:r>
              <a:rPr lang="en-US" dirty="0">
                <a:solidFill>
                  <a:schemeClr val="bg1"/>
                </a:solidFill>
              </a:rPr>
              <a:t>’ ownership of their </a:t>
            </a:r>
            <a:r>
              <a:rPr lang="en-US" dirty="0" err="1">
                <a:solidFill>
                  <a:schemeClr val="bg1"/>
                </a:solidFill>
              </a:rPr>
              <a:t>behaviours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Rewards –or- bribes?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they get it right.....</a:t>
            </a:r>
          </a:p>
        </p:txBody>
      </p:sp>
    </p:spTree>
    <p:extLst>
      <p:ext uri="{BB962C8B-B14F-4D97-AF65-F5344CB8AC3E}">
        <p14:creationId xmlns:p14="http://schemas.microsoft.com/office/powerpoint/2010/main" val="15800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4076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CHOICE THEORY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Giving children choices is very empowering</a:t>
            </a:r>
          </a:p>
          <a:p>
            <a:r>
              <a:rPr lang="en-US" dirty="0">
                <a:solidFill>
                  <a:schemeClr val="bg1"/>
                </a:solidFill>
              </a:rPr>
              <a:t>We choose the choices</a:t>
            </a:r>
          </a:p>
          <a:p>
            <a:r>
              <a:rPr lang="en-US" dirty="0">
                <a:solidFill>
                  <a:schemeClr val="bg1"/>
                </a:solidFill>
              </a:rPr>
              <a:t>Then....we don’t care which choice they choose</a:t>
            </a:r>
          </a:p>
          <a:p>
            <a:r>
              <a:rPr lang="en-US" dirty="0">
                <a:solidFill>
                  <a:schemeClr val="bg1"/>
                </a:solidFill>
              </a:rPr>
              <a:t>Can spend the whole day simply giving options</a:t>
            </a:r>
          </a:p>
          <a:p>
            <a:r>
              <a:rPr lang="en-US" dirty="0">
                <a:solidFill>
                  <a:schemeClr val="bg1"/>
                </a:solidFill>
              </a:rPr>
              <a:t>Works all the way up through and including teenagers.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018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they get it right.....continued...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Develop and reinforce expectations with logical consequences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r>
              <a:rPr lang="en-NZ" dirty="0">
                <a:solidFill>
                  <a:srgbClr val="000000"/>
                </a:solidFill>
                <a:latin typeface="Calibri" charset="0"/>
              </a:rPr>
              <a:t>I think of it as a simple three-step model...</a:t>
            </a:r>
          </a:p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r>
              <a:rPr lang="en-NZ" dirty="0">
                <a:solidFill>
                  <a:srgbClr val="000000"/>
                </a:solidFill>
                <a:latin typeface="Calibri" charset="0"/>
              </a:rPr>
              <a:t>Step 1: Develop and make explicit your expectations in all settings and at </a:t>
            </a:r>
            <a:r>
              <a:rPr lang="en-NZ">
                <a:solidFill>
                  <a:srgbClr val="000000"/>
                </a:solidFill>
                <a:latin typeface="Calibri" charset="0"/>
              </a:rPr>
              <a:t>all times...</a:t>
            </a:r>
            <a:endParaRPr lang="en-NZ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r>
              <a:rPr lang="en-NZ" dirty="0">
                <a:solidFill>
                  <a:srgbClr val="000000"/>
                </a:solidFill>
                <a:latin typeface="Calibri" charset="0"/>
              </a:rPr>
              <a:t>Step 2: Let your children know what happens when they get it right...</a:t>
            </a:r>
          </a:p>
          <a:p>
            <a:pPr>
              <a:buFontTx/>
              <a:buNone/>
            </a:pPr>
            <a:endParaRPr lang="en-NZ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r>
              <a:rPr lang="en-NZ" dirty="0">
                <a:solidFill>
                  <a:srgbClr val="000000"/>
                </a:solidFill>
                <a:latin typeface="Calibri" charset="0"/>
              </a:rPr>
              <a:t>Step 3: Let your children know what happens when they get it wrong...</a:t>
            </a:r>
          </a:p>
        </p:txBody>
      </p:sp>
    </p:spTree>
    <p:extLst>
      <p:ext uri="{BB962C8B-B14F-4D97-AF65-F5344CB8AC3E}">
        <p14:creationId xmlns:p14="http://schemas.microsoft.com/office/powerpoint/2010/main" val="14270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Reduce the likelihood of a </a:t>
            </a:r>
            <a:r>
              <a:rPr lang="en-US" dirty="0" err="1">
                <a:solidFill>
                  <a:srgbClr val="000000"/>
                </a:solidFill>
              </a:rPr>
              <a:t>behaviour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ocurring</a:t>
            </a:r>
            <a:r>
              <a:rPr lang="en-US" dirty="0">
                <a:solidFill>
                  <a:srgbClr val="000000"/>
                </a:solidFill>
              </a:rPr>
              <a:t> in the future – and don</a:t>
            </a:r>
            <a:r>
              <a:rPr lang="fr-FR" dirty="0">
                <a:solidFill>
                  <a:srgbClr val="000000"/>
                </a:solidFill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t have to be decided in the moment</a:t>
            </a:r>
          </a:p>
          <a:p>
            <a:r>
              <a:rPr lang="en-US" dirty="0">
                <a:solidFill>
                  <a:srgbClr val="000000"/>
                </a:solidFill>
              </a:rPr>
              <a:t>Are designed to manage </a:t>
            </a:r>
            <a:r>
              <a:rPr lang="en-US" dirty="0" err="1">
                <a:solidFill>
                  <a:srgbClr val="000000"/>
                </a:solidFill>
              </a:rPr>
              <a:t>behaviour</a:t>
            </a:r>
            <a:r>
              <a:rPr lang="en-US" dirty="0">
                <a:solidFill>
                  <a:srgbClr val="000000"/>
                </a:solidFill>
              </a:rPr>
              <a:t> not necessarily eliminate</a:t>
            </a:r>
          </a:p>
          <a:p>
            <a:r>
              <a:rPr lang="en-US" dirty="0">
                <a:solidFill>
                  <a:srgbClr val="000000"/>
                </a:solidFill>
              </a:rPr>
              <a:t>Remember to keep them: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Short in duration 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Related to the </a:t>
            </a:r>
            <a:r>
              <a:rPr lang="en-US" dirty="0" err="1">
                <a:solidFill>
                  <a:srgbClr val="000000"/>
                </a:solidFill>
              </a:rPr>
              <a:t>behaviour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Deliberate and NOT reactive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Spare and up your sleeve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Useful Consequences</a:t>
            </a:r>
          </a:p>
        </p:txBody>
      </p:sp>
    </p:spTree>
    <p:extLst>
      <p:ext uri="{BB962C8B-B14F-4D97-AF65-F5344CB8AC3E}">
        <p14:creationId xmlns:p14="http://schemas.microsoft.com/office/powerpoint/2010/main" val="16267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Super Nanny – 1 minute per year of age</a:t>
            </a:r>
          </a:p>
          <a:p>
            <a:r>
              <a:rPr lang="en-US" dirty="0">
                <a:solidFill>
                  <a:schemeClr val="bg1"/>
                </a:solidFill>
              </a:rPr>
              <a:t>Timeout DOESN’T START UNTIL they are in the correct spot and doing the correct thing</a:t>
            </a:r>
          </a:p>
          <a:p>
            <a:r>
              <a:rPr lang="en-US" dirty="0">
                <a:solidFill>
                  <a:schemeClr val="bg1"/>
                </a:solidFill>
              </a:rPr>
              <a:t>If they move, act out, etc...reset the timer</a:t>
            </a:r>
          </a:p>
          <a:p>
            <a:r>
              <a:rPr lang="en-US" dirty="0">
                <a:solidFill>
                  <a:schemeClr val="bg1"/>
                </a:solidFill>
              </a:rPr>
              <a:t>As soon as it dings, check in  and ask the BIG 3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went wrong for you?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could you have done instead?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will you do now?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If they can’t answer – start the cycle again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Timeouts: making them work</a:t>
            </a:r>
          </a:p>
        </p:txBody>
      </p:sp>
    </p:spTree>
    <p:extLst>
      <p:ext uri="{BB962C8B-B14F-4D97-AF65-F5344CB8AC3E}">
        <p14:creationId xmlns:p14="http://schemas.microsoft.com/office/powerpoint/2010/main" val="36140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One way to think about the process is to use the following model....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Muck UP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Own Up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Fix Up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Move 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The “Muck Up, Own Up” model...</a:t>
            </a:r>
          </a:p>
        </p:txBody>
      </p:sp>
    </p:spTree>
    <p:extLst>
      <p:ext uri="{BB962C8B-B14F-4D97-AF65-F5344CB8AC3E}">
        <p14:creationId xmlns:p14="http://schemas.microsoft.com/office/powerpoint/2010/main" val="17214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endParaRPr lang="en-NZ" sz="4000" b="1" dirty="0"/>
          </a:p>
          <a:p>
            <a:pPr marL="0" indent="0">
              <a:buNone/>
              <a:defRPr/>
            </a:pPr>
            <a:r>
              <a:rPr lang="en-NZ" sz="2800" b="1" dirty="0">
                <a:solidFill>
                  <a:schemeClr val="bg1"/>
                </a:solidFill>
              </a:rPr>
              <a:t>A. To get something</a:t>
            </a:r>
          </a:p>
          <a:p>
            <a:pPr>
              <a:defRPr/>
            </a:pPr>
            <a:r>
              <a:rPr lang="en-NZ" sz="2800" dirty="0">
                <a:solidFill>
                  <a:schemeClr val="bg1"/>
                </a:solidFill>
              </a:rPr>
              <a:t>   I yell because I get attention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en-NZ" sz="2800" dirty="0">
                <a:solidFill>
                  <a:schemeClr val="bg1"/>
                </a:solidFill>
              </a:rPr>
              <a:t>I cry to get my parents to focus on me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en-NZ" sz="2800" dirty="0">
                <a:solidFill>
                  <a:schemeClr val="bg1"/>
                </a:solidFill>
              </a:rPr>
              <a:t>I overly dramatise to get my parents reaction</a:t>
            </a:r>
          </a:p>
          <a:p>
            <a:pPr marL="514350" indent="-514350" algn="ctr">
              <a:buFontTx/>
              <a:buAutoNum type="alphaUcPeriod"/>
              <a:defRPr/>
            </a:pPr>
            <a:endParaRPr lang="en-NZ" sz="3200" dirty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en-NZ" sz="2800" b="1" dirty="0">
                <a:solidFill>
                  <a:schemeClr val="bg1"/>
                </a:solidFill>
              </a:rPr>
              <a:t>B. To avoid something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NZ" sz="2800" dirty="0">
                <a:solidFill>
                  <a:schemeClr val="bg1"/>
                </a:solidFill>
              </a:rPr>
              <a:t>I cry when something gets hard because someone will help me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NZ" sz="2800" dirty="0">
                <a:solidFill>
                  <a:schemeClr val="bg1"/>
                </a:solidFill>
              </a:rPr>
              <a:t>I throw a tantrum so I won’t have to pick up my toys</a:t>
            </a:r>
          </a:p>
          <a:p>
            <a:pPr>
              <a:buNone/>
              <a:defRPr/>
            </a:pPr>
            <a:endParaRPr lang="en-NZ" sz="28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are the causes of </a:t>
            </a:r>
            <a:r>
              <a:rPr lang="en-US" dirty="0" err="1">
                <a:solidFill>
                  <a:schemeClr val="bg1"/>
                </a:solidFill>
              </a:rPr>
              <a:t>behaviour</a:t>
            </a:r>
            <a:r>
              <a:rPr lang="en-US" dirty="0">
                <a:solidFill>
                  <a:schemeClr val="bg1"/>
                </a:solidFill>
              </a:rPr>
              <a:t>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WHY...</a:t>
            </a:r>
          </a:p>
        </p:txBody>
      </p:sp>
    </p:spTree>
    <p:extLst>
      <p:ext uri="{BB962C8B-B14F-4D97-AF65-F5344CB8AC3E}">
        <p14:creationId xmlns:p14="http://schemas.microsoft.com/office/powerpoint/2010/main" val="294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Don’t get sucked in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 the adult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Respond calmly and quietly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When all else fails....wait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about those </a:t>
            </a:r>
            <a:r>
              <a:rPr lang="en-US" sz="6000" dirty="0">
                <a:solidFill>
                  <a:schemeClr val="bg1"/>
                </a:solidFill>
              </a:rPr>
              <a:t>BIG </a:t>
            </a:r>
            <a:r>
              <a:rPr lang="en-US" dirty="0">
                <a:solidFill>
                  <a:schemeClr val="bg1"/>
                </a:solidFill>
              </a:rPr>
              <a:t>emotions?</a:t>
            </a:r>
          </a:p>
        </p:txBody>
      </p:sp>
    </p:spTree>
    <p:extLst>
      <p:ext uri="{BB962C8B-B14F-4D97-AF65-F5344CB8AC3E}">
        <p14:creationId xmlns:p14="http://schemas.microsoft.com/office/powerpoint/2010/main" val="13215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My kids are so irrational....</a:t>
            </a:r>
          </a:p>
          <a:p>
            <a:r>
              <a:rPr lang="en-US" dirty="0">
                <a:solidFill>
                  <a:srgbClr val="000000"/>
                </a:solidFill>
              </a:rPr>
              <a:t>They always argue, why can’t they give in?</a:t>
            </a:r>
          </a:p>
          <a:p>
            <a:r>
              <a:rPr lang="en-US" dirty="0">
                <a:solidFill>
                  <a:srgbClr val="000000"/>
                </a:solidFill>
              </a:rPr>
              <a:t>Punishment is how I get even</a:t>
            </a:r>
          </a:p>
          <a:p>
            <a:r>
              <a:rPr lang="en-US" dirty="0">
                <a:solidFill>
                  <a:srgbClr val="000000"/>
                </a:solidFill>
              </a:rPr>
              <a:t>Don’t get sucked in...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Actually instead –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Role Model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Be the </a:t>
            </a:r>
            <a:r>
              <a:rPr lang="en-US" dirty="0" err="1">
                <a:solidFill>
                  <a:srgbClr val="000000"/>
                </a:solidFill>
              </a:rPr>
              <a:t>behaviour</a:t>
            </a:r>
            <a:r>
              <a:rPr lang="en-US" dirty="0">
                <a:solidFill>
                  <a:srgbClr val="000000"/>
                </a:solidFill>
              </a:rPr>
              <a:t> you want to see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Think about “The Ideal Child”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Be the Grown-up....</a:t>
            </a:r>
          </a:p>
        </p:txBody>
      </p:sp>
    </p:spTree>
    <p:extLst>
      <p:ext uri="{BB962C8B-B14F-4D97-AF65-F5344CB8AC3E}">
        <p14:creationId xmlns:p14="http://schemas.microsoft.com/office/powerpoint/2010/main" val="16821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Good News</a:t>
            </a:r>
            <a:r>
              <a:rPr lang="en-US" dirty="0">
                <a:solidFill>
                  <a:srgbClr val="000000"/>
                </a:solidFill>
              </a:rPr>
              <a:t>: You can absolutely change the </a:t>
            </a:r>
            <a:r>
              <a:rPr lang="en-US" dirty="0" err="1">
                <a:solidFill>
                  <a:srgbClr val="000000"/>
                </a:solidFill>
              </a:rPr>
              <a:t>behaviour</a:t>
            </a:r>
            <a:r>
              <a:rPr lang="en-US" dirty="0">
                <a:solidFill>
                  <a:srgbClr val="000000"/>
                </a:solidFill>
              </a:rPr>
              <a:t> of  your child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Bad News: </a:t>
            </a:r>
            <a:r>
              <a:rPr lang="en-US" dirty="0">
                <a:solidFill>
                  <a:srgbClr val="000000"/>
                </a:solidFill>
              </a:rPr>
              <a:t>You will have to change and manage the way you react to your child’s </a:t>
            </a:r>
            <a:r>
              <a:rPr lang="en-US" dirty="0" err="1">
                <a:solidFill>
                  <a:srgbClr val="000000"/>
                </a:solidFill>
              </a:rPr>
              <a:t>behaviour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Interesting News: </a:t>
            </a:r>
            <a:r>
              <a:rPr lang="en-US" dirty="0">
                <a:solidFill>
                  <a:srgbClr val="000000"/>
                </a:solidFill>
              </a:rPr>
              <a:t>For every year a </a:t>
            </a:r>
            <a:r>
              <a:rPr lang="en-US" dirty="0" err="1">
                <a:solidFill>
                  <a:srgbClr val="000000"/>
                </a:solidFill>
              </a:rPr>
              <a:t>behaviour</a:t>
            </a:r>
            <a:r>
              <a:rPr lang="en-US" dirty="0">
                <a:solidFill>
                  <a:srgbClr val="000000"/>
                </a:solidFill>
              </a:rPr>
              <a:t> has been in place, expect 1 month of consistent, well-planned </a:t>
            </a:r>
            <a:r>
              <a:rPr lang="en-US" dirty="0" err="1">
                <a:solidFill>
                  <a:srgbClr val="000000"/>
                </a:solidFill>
              </a:rPr>
              <a:t>behavioural</a:t>
            </a:r>
            <a:r>
              <a:rPr lang="en-US" dirty="0">
                <a:solidFill>
                  <a:srgbClr val="000000"/>
                </a:solidFill>
              </a:rPr>
              <a:t> intervention before change will occur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Good, Bad &amp; Interesting News</a:t>
            </a:r>
          </a:p>
        </p:txBody>
      </p:sp>
    </p:spTree>
    <p:extLst>
      <p:ext uri="{BB962C8B-B14F-4D97-AF65-F5344CB8AC3E}">
        <p14:creationId xmlns:p14="http://schemas.microsoft.com/office/powerpoint/2010/main" val="40208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8-24 at 9.38.0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 b="980"/>
          <a:stretch/>
        </p:blipFill>
        <p:spPr>
          <a:xfrm>
            <a:off x="457200" y="417513"/>
            <a:ext cx="8229600" cy="5983867"/>
          </a:xfrm>
        </p:spPr>
      </p:pic>
    </p:spTree>
    <p:extLst>
      <p:ext uri="{BB962C8B-B14F-4D97-AF65-F5344CB8AC3E}">
        <p14:creationId xmlns:p14="http://schemas.microsoft.com/office/powerpoint/2010/main" val="1640956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Compliant</a:t>
            </a:r>
          </a:p>
          <a:p>
            <a:r>
              <a:rPr lang="en-US" dirty="0">
                <a:solidFill>
                  <a:schemeClr val="bg1"/>
                </a:solidFill>
              </a:rPr>
              <a:t>Positive</a:t>
            </a:r>
          </a:p>
          <a:p>
            <a:r>
              <a:rPr lang="en-US" dirty="0">
                <a:solidFill>
                  <a:schemeClr val="bg1"/>
                </a:solidFill>
              </a:rPr>
              <a:t>Risk-taker</a:t>
            </a:r>
          </a:p>
          <a:p>
            <a:r>
              <a:rPr lang="en-US" dirty="0">
                <a:solidFill>
                  <a:schemeClr val="bg1"/>
                </a:solidFill>
              </a:rPr>
              <a:t>Hard-working</a:t>
            </a:r>
          </a:p>
          <a:p>
            <a:r>
              <a:rPr lang="en-US" dirty="0">
                <a:solidFill>
                  <a:schemeClr val="bg1"/>
                </a:solidFill>
              </a:rPr>
              <a:t>Sense of </a:t>
            </a:r>
            <a:r>
              <a:rPr lang="en-US" dirty="0" err="1">
                <a:solidFill>
                  <a:schemeClr val="bg1"/>
                </a:solidFill>
              </a:rPr>
              <a:t>humour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Happy</a:t>
            </a:r>
          </a:p>
          <a:p>
            <a:r>
              <a:rPr lang="en-US" dirty="0">
                <a:solidFill>
                  <a:schemeClr val="bg1"/>
                </a:solidFill>
              </a:rPr>
              <a:t>Engaged</a:t>
            </a:r>
          </a:p>
          <a:p>
            <a:r>
              <a:rPr lang="en-US" dirty="0">
                <a:solidFill>
                  <a:schemeClr val="bg1"/>
                </a:solidFill>
              </a:rPr>
              <a:t>Able to focus</a:t>
            </a:r>
          </a:p>
          <a:p>
            <a:r>
              <a:rPr lang="en-US" dirty="0">
                <a:solidFill>
                  <a:schemeClr val="bg1"/>
                </a:solidFill>
              </a:rPr>
              <a:t>Learns from mistakes</a:t>
            </a:r>
          </a:p>
          <a:p>
            <a:r>
              <a:rPr lang="en-US" dirty="0">
                <a:solidFill>
                  <a:schemeClr val="bg1"/>
                </a:solidFill>
              </a:rPr>
              <a:t>Can solve their own problems</a:t>
            </a:r>
          </a:p>
          <a:p>
            <a:r>
              <a:rPr lang="en-US" dirty="0">
                <a:solidFill>
                  <a:schemeClr val="bg1"/>
                </a:solidFill>
              </a:rPr>
              <a:t>Can admit their mistakes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Ideal Child....</a:t>
            </a:r>
          </a:p>
        </p:txBody>
      </p:sp>
    </p:spTree>
    <p:extLst>
      <p:ext uri="{BB962C8B-B14F-4D97-AF65-F5344CB8AC3E}">
        <p14:creationId xmlns:p14="http://schemas.microsoft.com/office/powerpoint/2010/main" val="736638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Compliant</a:t>
            </a:r>
          </a:p>
          <a:p>
            <a:r>
              <a:rPr lang="en-US" dirty="0">
                <a:solidFill>
                  <a:schemeClr val="bg1"/>
                </a:solidFill>
              </a:rPr>
              <a:t>Positive</a:t>
            </a:r>
          </a:p>
          <a:p>
            <a:r>
              <a:rPr lang="en-US" dirty="0">
                <a:solidFill>
                  <a:schemeClr val="bg1"/>
                </a:solidFill>
              </a:rPr>
              <a:t>Risk-taker</a:t>
            </a:r>
          </a:p>
          <a:p>
            <a:r>
              <a:rPr lang="en-US" dirty="0">
                <a:solidFill>
                  <a:schemeClr val="bg1"/>
                </a:solidFill>
              </a:rPr>
              <a:t>Hard-working</a:t>
            </a:r>
          </a:p>
          <a:p>
            <a:r>
              <a:rPr lang="en-US" dirty="0">
                <a:solidFill>
                  <a:schemeClr val="bg1"/>
                </a:solidFill>
              </a:rPr>
              <a:t>Sense of </a:t>
            </a:r>
            <a:r>
              <a:rPr lang="en-US" dirty="0" err="1">
                <a:solidFill>
                  <a:schemeClr val="bg1"/>
                </a:solidFill>
              </a:rPr>
              <a:t>humour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Happy</a:t>
            </a:r>
          </a:p>
          <a:p>
            <a:r>
              <a:rPr lang="en-US" dirty="0">
                <a:solidFill>
                  <a:schemeClr val="bg1"/>
                </a:solidFill>
              </a:rPr>
              <a:t>Engaged</a:t>
            </a:r>
          </a:p>
          <a:p>
            <a:r>
              <a:rPr lang="en-US" dirty="0">
                <a:solidFill>
                  <a:schemeClr val="bg1"/>
                </a:solidFill>
              </a:rPr>
              <a:t>Able to focus</a:t>
            </a:r>
          </a:p>
          <a:p>
            <a:r>
              <a:rPr lang="en-US" dirty="0">
                <a:solidFill>
                  <a:schemeClr val="bg1"/>
                </a:solidFill>
              </a:rPr>
              <a:t>Learns from mistakes</a:t>
            </a:r>
          </a:p>
          <a:p>
            <a:r>
              <a:rPr lang="en-US" dirty="0">
                <a:solidFill>
                  <a:schemeClr val="bg1"/>
                </a:solidFill>
              </a:rPr>
              <a:t>Can solve their own problems</a:t>
            </a:r>
          </a:p>
          <a:p>
            <a:r>
              <a:rPr lang="en-US" dirty="0">
                <a:solidFill>
                  <a:schemeClr val="bg1"/>
                </a:solidFill>
              </a:rPr>
              <a:t>Can admit their mistakes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Ideal Parent....</a:t>
            </a:r>
          </a:p>
        </p:txBody>
      </p:sp>
    </p:spTree>
    <p:extLst>
      <p:ext uri="{BB962C8B-B14F-4D97-AF65-F5344CB8AC3E}">
        <p14:creationId xmlns:p14="http://schemas.microsoft.com/office/powerpoint/2010/main" val="736638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87905"/>
            <a:ext cx="8229600" cy="194982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ffectLst/>
              </a:rPr>
              <a:t>Tim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Heidmann</a:t>
            </a:r>
            <a:br>
              <a:rPr lang="en-US" sz="2000" dirty="0">
                <a:solidFill>
                  <a:schemeClr val="bg1"/>
                </a:solidFill>
                <a:effectLst/>
              </a:rPr>
            </a:br>
            <a:br>
              <a:rPr lang="en-US" sz="2000" dirty="0">
                <a:solidFill>
                  <a:schemeClr val="bg1"/>
                </a:solidFill>
                <a:effectLst/>
              </a:rPr>
            </a:br>
            <a:r>
              <a:rPr lang="en-US" sz="2000" i="1" dirty="0">
                <a:solidFill>
                  <a:schemeClr val="bg1"/>
                </a:solidFill>
                <a:effectLst/>
              </a:rPr>
              <a:t>Member NZAC , Master of  Education (</a:t>
            </a:r>
            <a:r>
              <a:rPr lang="en-US" sz="2000" i="1" dirty="0" err="1">
                <a:solidFill>
                  <a:schemeClr val="bg1"/>
                </a:solidFill>
                <a:effectLst/>
              </a:rPr>
              <a:t>Dist</a:t>
            </a:r>
            <a:r>
              <a:rPr lang="en-US" sz="2000" i="1" dirty="0">
                <a:solidFill>
                  <a:schemeClr val="bg1"/>
                </a:solidFill>
                <a:effectLst/>
              </a:rPr>
              <a:t>), Master of Specialist Teaching, Graduate Diploma Teaching &amp; Learning,  Bachelor of Science</a:t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14C3E-7F1C-F84C-BB83-65038CD1F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8" y="282389"/>
            <a:ext cx="7032812" cy="21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6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are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born with ‘bad </a:t>
            </a:r>
            <a:r>
              <a:rPr lang="en-US" dirty="0" err="1">
                <a:solidFill>
                  <a:schemeClr val="bg1"/>
                </a:solidFill>
              </a:rPr>
              <a:t>behaviours</a:t>
            </a:r>
            <a:r>
              <a:rPr lang="en-US" dirty="0" err="1">
                <a:solidFill>
                  <a:srgbClr val="404040"/>
                </a:solidFill>
              </a:rPr>
              <a:t>’</a:t>
            </a:r>
            <a:endParaRPr lang="en-US" dirty="0">
              <a:solidFill>
                <a:srgbClr val="40404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40404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not learn </a:t>
            </a:r>
            <a:r>
              <a:rPr lang="en-US" dirty="0">
                <a:solidFill>
                  <a:schemeClr val="bg1"/>
                </a:solidFill>
              </a:rPr>
              <a:t>when presented with unpleasant consequences alone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40404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solidFill>
                  <a:srgbClr val="FF0000"/>
                </a:solidFill>
              </a:rPr>
              <a:t>do learn </a:t>
            </a:r>
            <a:r>
              <a:rPr lang="en-US" dirty="0">
                <a:solidFill>
                  <a:schemeClr val="bg1"/>
                </a:solidFill>
              </a:rPr>
              <a:t>better ways of behaving by being </a:t>
            </a:r>
            <a:r>
              <a:rPr lang="en-US" i="1" dirty="0">
                <a:solidFill>
                  <a:srgbClr val="FF0000"/>
                </a:solidFill>
              </a:rPr>
              <a:t>taught directly</a:t>
            </a:r>
            <a:r>
              <a:rPr lang="en-US" i="1" dirty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receiving </a:t>
            </a:r>
            <a:r>
              <a:rPr lang="en-US" i="1" dirty="0">
                <a:solidFill>
                  <a:srgbClr val="FF0000"/>
                </a:solidFill>
              </a:rPr>
              <a:t>positive feedback</a:t>
            </a:r>
            <a:r>
              <a:rPr lang="en-US" i="1" dirty="0">
                <a:solidFill>
                  <a:srgbClr val="404040"/>
                </a:solidFill>
              </a:rPr>
              <a:t>.</a:t>
            </a:r>
          </a:p>
          <a:p>
            <a:pPr marL="0" indent="0" eaLnBrk="0" hangingPunct="0">
              <a:lnSpc>
                <a:spcPct val="90000"/>
              </a:lnSpc>
              <a:spcBef>
                <a:spcPct val="20000"/>
              </a:spcBef>
              <a:buNone/>
              <a:defRPr/>
            </a:pPr>
            <a:endParaRPr lang="en-US" i="1" dirty="0">
              <a:solidFill>
                <a:srgbClr val="40404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Develop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resilience </a:t>
            </a:r>
            <a:r>
              <a:rPr lang="en-US" dirty="0">
                <a:solidFill>
                  <a:schemeClr val="bg1"/>
                </a:solidFill>
              </a:rPr>
              <a:t>through </a:t>
            </a:r>
            <a:r>
              <a:rPr lang="en-US" dirty="0">
                <a:solidFill>
                  <a:srgbClr val="FF0000"/>
                </a:solidFill>
              </a:rPr>
              <a:t>solving problems </a:t>
            </a:r>
            <a:r>
              <a:rPr lang="en-US" dirty="0">
                <a:solidFill>
                  <a:schemeClr val="bg1"/>
                </a:solidFill>
              </a:rPr>
              <a:t>(ON MY OWN) and being allowed to </a:t>
            </a:r>
            <a:r>
              <a:rPr lang="en-US" dirty="0">
                <a:solidFill>
                  <a:srgbClr val="FF0000"/>
                </a:solidFill>
              </a:rPr>
              <a:t>fail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The science of behaviour has taught us that we…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39037"/>
            <a:ext cx="8229600" cy="5656963"/>
          </a:xfrm>
        </p:spPr>
        <p:txBody>
          <a:bodyPr/>
          <a:lstStyle/>
          <a:p>
            <a:pPr algn="ctr">
              <a:buNone/>
            </a:pPr>
            <a:r>
              <a:rPr lang="en-NZ" sz="2800" b="1" dirty="0">
                <a:solidFill>
                  <a:srgbClr val="000000"/>
                </a:solidFill>
                <a:latin typeface="Calibri" charset="0"/>
              </a:rPr>
              <a:t>You cannot change someone else’s behaviour – they must choose to change.</a:t>
            </a:r>
          </a:p>
          <a:p>
            <a:pPr algn="ctr">
              <a:buNone/>
            </a:pPr>
            <a:endParaRPr lang="en-NZ" sz="2800" b="1" dirty="0">
              <a:solidFill>
                <a:srgbClr val="000000"/>
              </a:solidFill>
              <a:latin typeface="Calibri" charset="0"/>
            </a:endParaRPr>
          </a:p>
          <a:p>
            <a:pPr algn="ctr">
              <a:buNone/>
            </a:pPr>
            <a:r>
              <a:rPr lang="en-NZ" sz="2800" b="1" dirty="0">
                <a:solidFill>
                  <a:srgbClr val="000000"/>
                </a:solidFill>
                <a:latin typeface="Calibri" charset="0"/>
              </a:rPr>
              <a:t>You can only change the way you react to that behaviour.</a:t>
            </a:r>
          </a:p>
          <a:p>
            <a:pPr algn="ctr">
              <a:buNone/>
            </a:pPr>
            <a:endParaRPr lang="en-NZ" sz="2800" b="1" dirty="0">
              <a:solidFill>
                <a:srgbClr val="000000"/>
              </a:solidFill>
              <a:latin typeface="Calibri" charset="0"/>
            </a:endParaRPr>
          </a:p>
          <a:p>
            <a:pPr algn="ctr">
              <a:buNone/>
            </a:pPr>
            <a:r>
              <a:rPr lang="en-NZ" sz="2800" b="1" dirty="0">
                <a:solidFill>
                  <a:srgbClr val="000000"/>
                </a:solidFill>
                <a:latin typeface="Calibri" charset="0"/>
              </a:rPr>
              <a:t>Your reaction will determine whether they choose to change their behaviour.</a:t>
            </a:r>
          </a:p>
          <a:p>
            <a:pPr algn="ctr">
              <a:buNone/>
            </a:pPr>
            <a:endParaRPr lang="en-NZ" sz="2800" b="1" dirty="0">
              <a:solidFill>
                <a:srgbClr val="000000"/>
              </a:solidFill>
              <a:latin typeface="Calibri" charset="0"/>
            </a:endParaRPr>
          </a:p>
          <a:p>
            <a:pPr algn="ctr">
              <a:buNone/>
            </a:pPr>
            <a:r>
              <a:rPr lang="en-NZ" sz="2800" b="1" dirty="0">
                <a:solidFill>
                  <a:srgbClr val="000000"/>
                </a:solidFill>
                <a:latin typeface="Calibri" charset="0"/>
              </a:rPr>
              <a:t>Your </a:t>
            </a:r>
            <a:r>
              <a:rPr lang="en-NZ" sz="2800" b="1">
                <a:solidFill>
                  <a:srgbClr val="000000"/>
                </a:solidFill>
                <a:latin typeface="Calibri" charset="0"/>
              </a:rPr>
              <a:t>reaction can  </a:t>
            </a:r>
            <a:r>
              <a:rPr lang="en-NZ" sz="2800" b="1" dirty="0">
                <a:solidFill>
                  <a:srgbClr val="000000"/>
                </a:solidFill>
                <a:latin typeface="Calibri" charset="0"/>
              </a:rPr>
              <a:t>enable or disable your child’s acquisition of problem-solving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My reaction</a:t>
            </a:r>
          </a:p>
          <a:p>
            <a:r>
              <a:rPr lang="en-US" dirty="0">
                <a:solidFill>
                  <a:srgbClr val="000000"/>
                </a:solidFill>
              </a:rPr>
              <a:t>My maturity</a:t>
            </a:r>
          </a:p>
          <a:p>
            <a:r>
              <a:rPr lang="en-US" dirty="0">
                <a:solidFill>
                  <a:srgbClr val="000000"/>
                </a:solidFill>
              </a:rPr>
              <a:t>My reaction</a:t>
            </a:r>
          </a:p>
          <a:p>
            <a:r>
              <a:rPr lang="en-US" dirty="0">
                <a:solidFill>
                  <a:srgbClr val="000000"/>
                </a:solidFill>
              </a:rPr>
              <a:t>My developed (we hope) frontal cortex</a:t>
            </a:r>
          </a:p>
          <a:p>
            <a:r>
              <a:rPr lang="en-US" dirty="0">
                <a:solidFill>
                  <a:srgbClr val="000000"/>
                </a:solidFill>
              </a:rPr>
              <a:t>My reaction</a:t>
            </a:r>
          </a:p>
          <a:p>
            <a:r>
              <a:rPr lang="en-US" dirty="0">
                <a:solidFill>
                  <a:srgbClr val="000000"/>
                </a:solidFill>
              </a:rPr>
              <a:t>My </a:t>
            </a:r>
            <a:r>
              <a:rPr lang="en-US" dirty="0" err="1">
                <a:solidFill>
                  <a:srgbClr val="000000"/>
                </a:solidFill>
              </a:rPr>
              <a:t>modelling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sz="4000" dirty="0">
                <a:solidFill>
                  <a:srgbClr val="000000"/>
                </a:solidFill>
              </a:rPr>
              <a:t>MY REACTION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tools do I have?</a:t>
            </a:r>
          </a:p>
        </p:txBody>
      </p:sp>
    </p:spTree>
    <p:extLst>
      <p:ext uri="{BB962C8B-B14F-4D97-AF65-F5344CB8AC3E}">
        <p14:creationId xmlns:p14="http://schemas.microsoft.com/office/powerpoint/2010/main" val="40731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Some possible approaches I’ve seen....</a:t>
            </a:r>
          </a:p>
        </p:txBody>
      </p:sp>
    </p:spTree>
    <p:extLst>
      <p:ext uri="{BB962C8B-B14F-4D97-AF65-F5344CB8AC3E}">
        <p14:creationId xmlns:p14="http://schemas.microsoft.com/office/powerpoint/2010/main" val="3706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Helicopter Parents...</a:t>
            </a:r>
          </a:p>
        </p:txBody>
      </p:sp>
      <p:pic>
        <p:nvPicPr>
          <p:cNvPr id="4" name="Picture 3" descr="Screen Shot 2018-10-29 at 11.54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686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5828" y="1821219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The Lawnmower Parent...</a:t>
            </a:r>
          </a:p>
        </p:txBody>
      </p:sp>
      <p:pic>
        <p:nvPicPr>
          <p:cNvPr id="4" name="Picture 3" descr="lawnmower paren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89" y="2418285"/>
            <a:ext cx="6450611" cy="41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38098</TotalTime>
  <Words>1300</Words>
  <Application>Microsoft Macintosh PowerPoint</Application>
  <PresentationFormat>On-screen Show (4:3)</PresentationFormat>
  <Paragraphs>268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Osaka</vt:lpstr>
      <vt:lpstr>Arial</vt:lpstr>
      <vt:lpstr>Arial Black</vt:lpstr>
      <vt:lpstr>Calibri</vt:lpstr>
      <vt:lpstr>Constantia</vt:lpstr>
      <vt:lpstr>Mangal</vt:lpstr>
      <vt:lpstr>Wingdings</vt:lpstr>
      <vt:lpstr>Wingdings 2</vt:lpstr>
      <vt:lpstr>Paper</vt:lpstr>
      <vt:lpstr>Building Resilience &amp; Responding to Anxiety:  An evening of Positive Behaviour Tips &amp; Techniques</vt:lpstr>
      <vt:lpstr>The Ideal Child....</vt:lpstr>
      <vt:lpstr>What are the causes of behaviour:  The WHY...</vt:lpstr>
      <vt:lpstr>The science of behaviour has taught us that we…</vt:lpstr>
      <vt:lpstr>PowerPoint Presentation</vt:lpstr>
      <vt:lpstr>What tools do I have?</vt:lpstr>
      <vt:lpstr>Some possible approaches I’ve seen....</vt:lpstr>
      <vt:lpstr>Helicopter Parents...</vt:lpstr>
      <vt:lpstr>The Lawnmower Parent...</vt:lpstr>
      <vt:lpstr>I’m a parent and I get it....</vt:lpstr>
      <vt:lpstr>What are the possible flow-on impacts from such approaches?</vt:lpstr>
      <vt:lpstr>Short-Term Pain vs. Long-Term Gain</vt:lpstr>
      <vt:lpstr>So what do we do to build resilience and reduce anxiety?!?!?!</vt:lpstr>
      <vt:lpstr>It’s not FAIR!!!!!!!</vt:lpstr>
      <vt:lpstr> Equality    Equity</vt:lpstr>
      <vt:lpstr>PowerPoint Presentation</vt:lpstr>
      <vt:lpstr>It’s not FAIR!!!!!!!</vt:lpstr>
      <vt:lpstr>Saying no...</vt:lpstr>
      <vt:lpstr>Saying NO / Disappointment</vt:lpstr>
      <vt:lpstr>Disappointment – making it work</vt:lpstr>
      <vt:lpstr>Develop and reinforce expectations with logical consequences</vt:lpstr>
      <vt:lpstr>PowerPoint Presentation</vt:lpstr>
      <vt:lpstr>Develop and reinforce expectations with logical consequences</vt:lpstr>
      <vt:lpstr>When they get it right.....</vt:lpstr>
      <vt:lpstr>When they get it right.....continued... </vt:lpstr>
      <vt:lpstr>Develop and reinforce expectations with logical consequences</vt:lpstr>
      <vt:lpstr>Useful Consequences</vt:lpstr>
      <vt:lpstr>Timeouts: making them work</vt:lpstr>
      <vt:lpstr>The “Muck Up, Own Up” model...</vt:lpstr>
      <vt:lpstr>What about those BIG emotions?</vt:lpstr>
      <vt:lpstr>Be the Grown-up....</vt:lpstr>
      <vt:lpstr>Good, Bad &amp; Interesting News</vt:lpstr>
      <vt:lpstr>PowerPoint Presentation</vt:lpstr>
      <vt:lpstr>The Ideal Child....</vt:lpstr>
      <vt:lpstr>The Ideal Parent....</vt:lpstr>
      <vt:lpstr>Tim Heidmann  Member NZAC , Master of  Education (Dist), Master of Specialist Teaching, Graduate Diploma Teaching &amp; Learning,  Bachelor of Science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Parenting</dc:title>
  <dc:creator>Timothy Heidmann</dc:creator>
  <cp:lastModifiedBy>Microsoft Office User</cp:lastModifiedBy>
  <cp:revision>188</cp:revision>
  <dcterms:created xsi:type="dcterms:W3CDTF">2016-02-03T23:24:07Z</dcterms:created>
  <dcterms:modified xsi:type="dcterms:W3CDTF">2019-08-07T23:26:20Z</dcterms:modified>
</cp:coreProperties>
</file>